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305" r:id="rId3"/>
    <p:sldId id="307" r:id="rId4"/>
    <p:sldId id="293" r:id="rId5"/>
    <p:sldId id="306" r:id="rId6"/>
    <p:sldId id="304" r:id="rId7"/>
    <p:sldId id="303" r:id="rId8"/>
    <p:sldId id="302" r:id="rId9"/>
    <p:sldId id="291" r:id="rId10"/>
    <p:sldId id="288" r:id="rId11"/>
    <p:sldId id="300" r:id="rId12"/>
    <p:sldId id="290" r:id="rId1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F14F9-D298-4098-83DE-CD3A188FC55A}" v="7" dt="2026-03-24T15:21:24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81" autoAdjust="0"/>
  </p:normalViewPr>
  <p:slideViewPr>
    <p:cSldViewPr snapToGrid="0">
      <p:cViewPr varScale="1">
        <p:scale>
          <a:sx n="48" d="100"/>
          <a:sy n="48" d="100"/>
        </p:scale>
        <p:origin x="1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E79132E-61CB-41AE-AC08-E76CBC012266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614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2" y="6456614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2FA1F84-E121-4E35-899F-384973245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7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68502-AF86-977E-C1EA-4E41EC34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20A39-3B9F-A2A7-CDD8-6234F69A8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763CB-8F81-EA37-FAB1-C0AEA66E4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>
              <a:defRPr/>
            </a:pPr>
            <a:endParaRPr lang="en-GB" dirty="0"/>
          </a:p>
          <a:p>
            <a:pPr defTabSz="914326">
              <a:defRPr/>
            </a:pPr>
            <a:endParaRPr lang="en-GB" dirty="0"/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79157-2E2A-8776-953C-5E5AF57B9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2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B9B83-5945-5CB5-C3FD-23061459F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2CF07-3C1F-63D4-486B-D13A8ECB5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D9274-225A-EB4F-DD90-B5409E715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86FA1-AE37-DD9C-F47C-879F528CC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3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A50DA-5FEE-86CD-09EF-74708CC1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53C32-BBBD-3C25-EC1A-B824D3E35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BC139-FD34-86F0-37DB-BE1186888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C8985-F2B0-DA3B-826C-895389CF3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4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3ABA3-4BAE-EBAC-C1C3-E3F46EABE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E09C3-B4D6-C01A-2CC6-4ADB7EF5F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21C17-3C13-12DE-D3A0-8D438051B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92B7A-BCA9-510B-05D1-0FFEAA30E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6ECA-0940-C00C-7E54-08EE5BCF0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40B3C-3F5D-69DE-17A6-EA99761A4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EFD05-1964-0A51-1E23-066F8BBC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CB9C3-4025-8D9E-8E6C-2139518B4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9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677C-3BE4-7762-60D4-1CFBA7AE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7A4F7-BB43-8B74-5325-77ECCA72E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9DB82-2F0B-C322-4DAF-0361EFC20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7627A-453C-AFB7-6BFD-A49569207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9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B991E-82A4-0D7F-0889-48CDAD541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A079B-81FB-5BE6-27CE-0740C9AC2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F1E4E-B12D-040B-7FAB-D1EBEADD3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AF012-8E35-C64C-1D87-5A1873245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0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585DF-C0BB-34A9-49EF-C3D640349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4B6E4-3348-A373-6AB0-42E2E978C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E3E0F-BD73-FC04-B7BF-58CA65CDD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03C3-D2A6-A62A-99B4-A509741A6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4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2D330-E629-43DC-B662-138816E5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BB2FF-F29F-32D4-99D9-53775F319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C1B1D-82EC-6B76-30AE-FB9334803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4679A-8FF6-1663-33DC-7655531E8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3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A1F84-E121-4E35-899F-384973245E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5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D9C52-21C4-B6B7-F729-1C2881DA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78428-DAD8-A830-D05F-84F4036F4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70BC2-61ED-EDA1-6F7E-B6E3C8109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64255-14C9-C471-E7D7-5B3859E02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6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506F-A5C2-9777-B765-C03EF4F89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A4998-89A6-49C7-4C36-BCAA22257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033E12-B451-D308-18CF-DE1044280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A1795-207D-85BD-EE8C-B0B158471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88E1-6B1D-4D96-A465-F3DC74D924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9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EA73-5260-6E96-7F41-90A672AF2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1FD77-EA21-F979-EE97-BA53BAF62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E4DF2-FB2C-4006-5163-842C466D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67C1-5C0E-8BCF-E5FD-B7BDA605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6E60-4C14-581C-7259-D836444B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76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DD2B-BCE8-352B-B7FC-B9A9499F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755FB-CD31-6864-61C3-8FAE2F61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FAD0-4ACB-3720-1D25-C334C3B7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BF2FF-DBD4-1FCF-725B-8A0D98DC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0918-9C55-75E0-A153-7781455E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D829D-FBDA-D27F-7EAF-C7CA9B3F0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0F11E-FB27-5430-69E2-66BBCDBB9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9CF40-227B-669A-2954-8CD35F3E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2E1D-1890-19A1-87CB-D93222BA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77D-AD76-41BB-C40D-4278B0F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0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E05F-4CB8-2FC1-2D53-1C9F478F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0A94-0ABA-278B-4B89-23C9A7BE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240E9-41EA-3E7A-9F45-2FADBA80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62EC-107A-F40E-6267-94ACB197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63B0-195F-8AA1-B3F9-D0F0F460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91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926B-2185-3C84-9504-AF5FA58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08345-2DD4-1D7D-C7B0-0CDF58D3D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BCCD-34A0-BF5B-F996-970F5351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572B8-810F-4531-5C37-15C7261D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A3923-DE64-FCA6-02BB-1C26C83C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4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024A-FD07-AAC0-C4C7-2D0288B6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DC56E-DE5E-2B4D-47F1-A0E9B5725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F3CF-E361-1083-3371-8887F2680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3EAE9-5835-B041-3A63-1006B8D2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DBB0A-2959-AEEE-F2F0-651710E4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5D1DD-643D-7A5F-781C-99831563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69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B738-F0E4-720C-89CA-AB434BC4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28DDF-AEF8-B0F0-2E84-2B636D124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F93A0-5FD1-DD2B-8C58-31F9C65B0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F161A-7DCB-7681-7348-E656A70A7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3333-B0A3-95B0-FDAA-3142C26F3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6BF32-E84D-6DCB-135B-8763CA3A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3DE38-C661-B3AF-02A3-2C6AFD98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84311-0918-7B5E-587D-F84DAF59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86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3ADC-7119-D413-3B5B-59B6FCAC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CC9E4-DDE0-DD07-8CA8-2933B2FF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94C1-48CD-444C-E065-4278CD8F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C25E5-6E7A-7930-EB6E-224CC895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2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082FE-4BAB-7132-089B-CC659752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EFC87-4E47-9F5F-F9A7-89676115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14828-A764-CE83-C636-DE2BD5AF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52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6111-EF06-D176-0CFC-036361A9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51E5-BA7A-8244-F4EE-C727C14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7B65C-ABEB-9032-CE64-9FA91CA4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70819-54B0-FD30-CCCF-0E41BA79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A71C7-2146-F091-7BA2-EEF2E4BD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3BA78-307D-6AA1-5CFB-97FD3DB1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999D-5A42-74BA-86D8-84BD6035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4234B-B839-AE6E-8ED4-5544A6C26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1BB73-E13C-82D2-1D88-BDD72FCAA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D1233-5DC3-362C-660F-32FAC6A6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5A26-8A52-2AC3-4E09-C34A126A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AE6D7-FB84-4DD6-CC22-49F0A572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27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A8741-1B2A-FA32-2B8D-0F068225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13C31-56AC-2CD2-FA93-2ADD4EA4C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DAD8-A8D5-5390-D5DF-0772A818A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40F59-AB7E-4FFE-939F-D80555686802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7A5A-9346-435D-FC94-911031AC4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5E97-2036-19D3-977A-24892C3E4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61E70A-CB7D-463B-A703-07563F0B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A4CE9-AEE5-E294-E519-936FD344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A74E4B-31EA-0B1E-FB7E-F2EB8EE07740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2E096-AE9B-8157-9AD3-3ECB8104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E12DE9-C5A8-BB36-6F91-F798B4FB4D1A}"/>
              </a:ext>
            </a:extLst>
          </p:cNvPr>
          <p:cNvSpPr txBox="1"/>
          <p:nvPr/>
        </p:nvSpPr>
        <p:spPr>
          <a:xfrm>
            <a:off x="1155510" y="2306472"/>
            <a:ext cx="9880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4400" dirty="0"/>
          </a:p>
          <a:p>
            <a:r>
              <a:rPr lang="en-GB" sz="4400" dirty="0"/>
              <a:t>Community Infrastructure Levy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013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DBB16-7F80-564E-DE95-A277953CA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A2863B-A2C2-F696-6B9A-DD308D309D6C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51B83-4328-E791-74E7-72E938E85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E61A2-6BC5-E3DA-8339-D56040A8D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00" y="1817301"/>
            <a:ext cx="4667780" cy="4798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78DE2-9C43-E2E1-C2E3-AB9F5B9B2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884" y="1817301"/>
            <a:ext cx="7039719" cy="3991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28AA3-0C9C-F3B0-EEDD-CA48CCC63DD4}"/>
              </a:ext>
            </a:extLst>
          </p:cNvPr>
          <p:cNvSpPr/>
          <p:nvPr/>
        </p:nvSpPr>
        <p:spPr>
          <a:xfrm>
            <a:off x="5012883" y="4769911"/>
            <a:ext cx="7039719" cy="1039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F63DB-3585-4186-7C06-9A9B6BEFE63C}"/>
              </a:ext>
            </a:extLst>
          </p:cNvPr>
          <p:cNvSpPr txBox="1"/>
          <p:nvPr/>
        </p:nvSpPr>
        <p:spPr>
          <a:xfrm>
            <a:off x="5012883" y="6277399"/>
            <a:ext cx="705280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CIL = £100k: Transport £80k Neighbourhood portion = £15K. Admin £5k.</a:t>
            </a:r>
          </a:p>
        </p:txBody>
      </p:sp>
    </p:spTree>
    <p:extLst>
      <p:ext uri="{BB962C8B-B14F-4D97-AF65-F5344CB8AC3E}">
        <p14:creationId xmlns:p14="http://schemas.microsoft.com/office/powerpoint/2010/main" val="55192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B6DB-2856-B28D-98F7-A8B398484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4A151B-AA29-5C4E-9641-C5F3EAAB25C6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F1B92-EABE-2FA0-508A-5D7D71BE3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C3248-9E02-D43C-251A-549C68BFB3E9}"/>
              </a:ext>
            </a:extLst>
          </p:cNvPr>
          <p:cNvSpPr txBox="1"/>
          <p:nvPr/>
        </p:nvSpPr>
        <p:spPr>
          <a:xfrm>
            <a:off x="1049355" y="2415402"/>
            <a:ext cx="4167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6-week consultation 16 February to 29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Representations analysed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Examination in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Examiners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Full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Implementation (possibly 1 January 2027)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9905B-1F0E-5300-7A38-849F1BCA0695}"/>
              </a:ext>
            </a:extLst>
          </p:cNvPr>
          <p:cNvSpPr txBox="1"/>
          <p:nvPr/>
        </p:nvSpPr>
        <p:spPr>
          <a:xfrm>
            <a:off x="6096000" y="2299952"/>
            <a:ext cx="5274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charging authority has complied with the legislative requirements set out in the Planning Act 2008 and the Community Infrastructure Levy Regulations</a:t>
            </a:r>
          </a:p>
          <a:p>
            <a:endParaRPr lang="en-GB" sz="1600" dirty="0"/>
          </a:p>
          <a:p>
            <a:r>
              <a:rPr lang="en-GB" sz="1600" dirty="0"/>
              <a:t>the draft charging schedule is supported by background documents containing appropriate available evidence;</a:t>
            </a:r>
          </a:p>
          <a:p>
            <a:endParaRPr lang="en-GB" sz="1600" dirty="0"/>
          </a:p>
          <a:p>
            <a:r>
              <a:rPr lang="en-GB" sz="1600" dirty="0"/>
              <a:t>the charging authority has undertaken an appropriate level of consultation;</a:t>
            </a:r>
          </a:p>
          <a:p>
            <a:endParaRPr lang="en-GB" sz="1600" dirty="0"/>
          </a:p>
          <a:p>
            <a:r>
              <a:rPr lang="en-GB" sz="1600" dirty="0"/>
              <a:t>the proposed rate or rates are informed by, and consistent with, the evidence on viability across the charging authority’s area; and</a:t>
            </a:r>
          </a:p>
          <a:p>
            <a:endParaRPr lang="en-GB" sz="1600" dirty="0"/>
          </a:p>
          <a:p>
            <a:r>
              <a:rPr lang="en-GB" sz="1600" dirty="0"/>
              <a:t>evidence has been provided that shows the proposed rate or rates would not undermine the deliverability of the plan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4CD6742-87FC-EBD9-3EBA-EA68E1C146B0}"/>
              </a:ext>
            </a:extLst>
          </p:cNvPr>
          <p:cNvSpPr/>
          <p:nvPr/>
        </p:nvSpPr>
        <p:spPr>
          <a:xfrm>
            <a:off x="5408341" y="2299952"/>
            <a:ext cx="434897" cy="40318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FECD15-8134-223C-13B9-94D059B75E45}"/>
              </a:ext>
            </a:extLst>
          </p:cNvPr>
          <p:cNvCxnSpPr>
            <a:cxnSpLocks/>
          </p:cNvCxnSpPr>
          <p:nvPr/>
        </p:nvCxnSpPr>
        <p:spPr>
          <a:xfrm>
            <a:off x="3178098" y="4315888"/>
            <a:ext cx="2038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4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02836-5CF7-4761-2999-79B12627C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AC3B49-03BA-5931-F19B-FDDAC6ED7459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AE0BA-4AD0-40E7-9B36-41035FFAE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9EA36-5CD9-65FA-7B6E-0CD99E59807F}"/>
              </a:ext>
            </a:extLst>
          </p:cNvPr>
          <p:cNvSpPr txBox="1"/>
          <p:nvPr/>
        </p:nvSpPr>
        <p:spPr>
          <a:xfrm>
            <a:off x="1149040" y="2289318"/>
            <a:ext cx="9386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85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6B1E-69FB-2B1B-C95E-4EDE5F78F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431970-6C27-6F5C-7BBD-127BF00F0F20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3DDA6-F9C4-2C3F-578A-DDBD50D9A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E01196-1754-9958-F108-E69DBC9E6DE2}"/>
              </a:ext>
            </a:extLst>
          </p:cNvPr>
          <p:cNvSpPr txBox="1"/>
          <p:nvPr/>
        </p:nvSpPr>
        <p:spPr>
          <a:xfrm>
            <a:off x="446091" y="2044891"/>
            <a:ext cx="73503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Section 106 agreements: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Legal agreements securing covenants to mitigate the impact of a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Only major development are required to pay contributions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Negotiable on a site-by-site basis and subject to viability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Ring fenced contribution providing confidence to the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Payment dates agreed in the deed depending on need and developer cashflow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Funds to be returned to developer if unspent after 10 years of receipts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Can take months to complete and difficult to amend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The following contributions will still be sought for a parish via a s106 agreement:</a:t>
            </a:r>
          </a:p>
          <a:p>
            <a:r>
              <a:rPr lang="en-GB" sz="1600" dirty="0"/>
              <a:t>community facilities, outdoor sports, children's play space, allotments and orchard space, green infrastructure</a:t>
            </a:r>
          </a:p>
          <a:p>
            <a:endParaRPr lang="en-GB" sz="1600" dirty="0"/>
          </a:p>
          <a:p>
            <a:r>
              <a:rPr lang="en-GB" sz="1600" dirty="0"/>
              <a:t>In addition, indoor sports and swimming and where required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2C596-0EAB-A10F-87A8-F2F86B519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98" y="1811086"/>
            <a:ext cx="3588611" cy="4920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3155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4FBDB-6BB5-0181-1A8F-6F7CC1231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EE5FF9-4C54-4E4E-09AD-51BE8E448AF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D900B-615C-30BE-8C75-751A997F2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07F88-3F46-DFF8-67CB-5430200E6321}"/>
              </a:ext>
            </a:extLst>
          </p:cNvPr>
          <p:cNvSpPr txBox="1"/>
          <p:nvPr/>
        </p:nvSpPr>
        <p:spPr>
          <a:xfrm>
            <a:off x="530311" y="2008797"/>
            <a:ext cx="71698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Community infrastructure Levy: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Financial payments only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Charged on all developments (referenced in the charging schedule)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Non-negotiable and not subject to viability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CIL funds infrastructure across a wider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Payment dates based on published instalment policy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CIL funds are not returned to developer (but can be to SCDC from PC after 5 years)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Do not delay the grant of planning permission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Exemptions? Affordable housing, self-build, charitable development, residential annexes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54D3D-A7FF-D1D9-B01C-CDB43214B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885" y="1768137"/>
            <a:ext cx="3593706" cy="49632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946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710DF-6B56-A638-F190-23DD12A20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668B7D-A215-A855-4BE4-CA0E1D54865D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1BA8C-4D36-BE2F-7979-E315A8B35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3505C9-A349-C1AA-7CFE-211E64E2C3AC}"/>
              </a:ext>
            </a:extLst>
          </p:cNvPr>
          <p:cNvSpPr txBox="1"/>
          <p:nvPr/>
        </p:nvSpPr>
        <p:spPr>
          <a:xfrm>
            <a:off x="687640" y="2054653"/>
            <a:ext cx="461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Why we are looking to introduce a CIL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38861-257F-E54E-1DA5-9AFDD6AFC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024" y="1744055"/>
            <a:ext cx="3982066" cy="498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FE81D-258F-4ACB-951B-138649447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94" y="2621186"/>
            <a:ext cx="5529529" cy="39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0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529A7-020C-8331-CB0F-E75FE34F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BAC59A-98D6-5779-9332-736EB3144A23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6D5F1-73EB-FC9D-9B49-9098D39D5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C97E2-C44B-4D60-B626-AD1FACC9E8E4}"/>
              </a:ext>
            </a:extLst>
          </p:cNvPr>
          <p:cNvSpPr txBox="1"/>
          <p:nvPr/>
        </p:nvSpPr>
        <p:spPr>
          <a:xfrm>
            <a:off x="771991" y="2052216"/>
            <a:ext cx="6302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Infrastructure Statement identifies: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Infrastructure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Total cost of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Anticipated funding from developer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Sources of funding</a:t>
            </a:r>
          </a:p>
          <a:p>
            <a:endParaRPr lang="en-GB" sz="1600" dirty="0"/>
          </a:p>
          <a:p>
            <a:r>
              <a:rPr lang="en-GB" sz="2000" b="1" dirty="0"/>
              <a:t>Viability: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Proportionate, simple, 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Area-based approach, involving a broad test of viability across their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Reasonable, given the available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requirement for a proposed rate to exactly mirror the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Should include a ‘buffer’ or margin is included, so that the levy rate is able to support development when economic circumstances adjust</a:t>
            </a:r>
          </a:p>
        </p:txBody>
      </p:sp>
    </p:spTree>
    <p:extLst>
      <p:ext uri="{BB962C8B-B14F-4D97-AF65-F5344CB8AC3E}">
        <p14:creationId xmlns:p14="http://schemas.microsoft.com/office/powerpoint/2010/main" val="226340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10B28-56E3-83B9-636F-FE9390380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BBBCEA-CEF2-2C3E-8E30-0912DFC3B4B6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28352-BB7E-F218-3B17-ABCDC7ABD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BD362-77F6-2C9C-ACB3-2D46A42E797C}"/>
              </a:ext>
            </a:extLst>
          </p:cNvPr>
          <p:cNvSpPr txBox="1"/>
          <p:nvPr/>
        </p:nvSpPr>
        <p:spPr>
          <a:xfrm>
            <a:off x="1409664" y="2088311"/>
            <a:ext cx="98809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Draft Charging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/>
              <a:t>Levy Rates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/>
              <a:t>Specifies types of development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95749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A7DF-A117-B593-649B-6B25E827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What rates are the Council’s proposing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D404C0E-0699-3389-E578-D7CB5EA7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204270"/>
              </p:ext>
            </p:extLst>
          </p:nvPr>
        </p:nvGraphicFramePr>
        <p:xfrm>
          <a:off x="838200" y="1825625"/>
          <a:ext cx="8128000" cy="186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040">
                  <a:extLst>
                    <a:ext uri="{9D8B030D-6E8A-4147-A177-3AD203B41FA5}">
                      <a16:colId xmlns:a16="http://schemas.microsoft.com/office/drawing/2014/main" val="1980567809"/>
                    </a:ext>
                  </a:extLst>
                </a:gridCol>
                <a:gridCol w="1886960">
                  <a:extLst>
                    <a:ext uri="{9D8B030D-6E8A-4147-A177-3AD203B41FA5}">
                      <a16:colId xmlns:a16="http://schemas.microsoft.com/office/drawing/2014/main" val="2125961664"/>
                    </a:ext>
                  </a:extLst>
                </a:gridCol>
              </a:tblGrid>
              <a:tr h="372545">
                <a:tc>
                  <a:txBody>
                    <a:bodyPr/>
                    <a:lstStyle/>
                    <a:p>
                      <a:r>
                        <a:rPr lang="en-GB" dirty="0"/>
                        <a:t>Draft Charging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6624"/>
                  </a:ext>
                </a:extLst>
              </a:tr>
              <a:tr h="372545">
                <a:tc>
                  <a:txBody>
                    <a:bodyPr/>
                    <a:lstStyle/>
                    <a:p>
                      <a:r>
                        <a:rPr lang="en-GB" dirty="0"/>
                        <a:t>Industrial Buildings, Storage Buildings, Data Centres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£35 per sqm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04835"/>
                  </a:ext>
                </a:extLst>
              </a:tr>
              <a:tr h="372545">
                <a:tc>
                  <a:txBody>
                    <a:bodyPr/>
                    <a:lstStyle/>
                    <a:p>
                      <a:r>
                        <a:rPr lang="en-GB" dirty="0"/>
                        <a:t>Shops, Restaurants, Cafes, Financial Institutions, Hotels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£50 per sqm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40664"/>
                  </a:ext>
                </a:extLst>
              </a:tr>
              <a:tr h="372545">
                <a:tc>
                  <a:txBody>
                    <a:bodyPr/>
                    <a:lstStyle/>
                    <a:p>
                      <a:r>
                        <a:rPr lang="en-GB" dirty="0"/>
                        <a:t>Houses, Retirement Homes, Student 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£60 per sqm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00249"/>
                  </a:ext>
                </a:extLst>
              </a:tr>
              <a:tr h="372545">
                <a:tc>
                  <a:txBody>
                    <a:bodyPr/>
                    <a:lstStyle/>
                    <a:p>
                      <a:r>
                        <a:rPr lang="en-GB" dirty="0"/>
                        <a:t>Offices and Lab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£175 per sqm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80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173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2ABA-43B0-305B-27F1-F6448C54A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232980-50E4-EC47-E7AB-9D59441BDE87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929066-33F0-3FA7-9526-7A1686A26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D368B0-0D7B-FF39-B0B2-D1FDFC23F402}"/>
              </a:ext>
            </a:extLst>
          </p:cNvPr>
          <p:cNvSpPr txBox="1"/>
          <p:nvPr/>
        </p:nvSpPr>
        <p:spPr>
          <a:xfrm>
            <a:off x="1155510" y="2730218"/>
            <a:ext cx="988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instalment policy proposed being used by South Cambridgeshire District Council is: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60935F-55B8-49A6-4CF4-5E50B12BF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23188"/>
              </p:ext>
            </p:extLst>
          </p:nvPr>
        </p:nvGraphicFramePr>
        <p:xfrm>
          <a:off x="1425713" y="3429000"/>
          <a:ext cx="8128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569557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807438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4816445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151985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777621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025670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Days After Commencement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6065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 CIL Liability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95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£49,999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2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£249,000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£499,999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£500,000+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21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27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C885-E0B4-89ED-25D4-36662B1BC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878642-8265-43AC-7551-8641CC8DB1AC}"/>
              </a:ext>
            </a:extLst>
          </p:cNvPr>
          <p:cNvSpPr/>
          <p:nvPr/>
        </p:nvSpPr>
        <p:spPr>
          <a:xfrm>
            <a:off x="126312" y="126569"/>
            <a:ext cx="9642378" cy="1538379"/>
          </a:xfrm>
          <a:prstGeom prst="rect">
            <a:avLst/>
          </a:prstGeom>
          <a:solidFill>
            <a:srgbClr val="585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FCA632-24C3-2544-36C5-B29CBADC5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38" y="122550"/>
            <a:ext cx="2225950" cy="1538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D40B8-57DE-B434-D573-82533B32278A}"/>
              </a:ext>
            </a:extLst>
          </p:cNvPr>
          <p:cNvSpPr txBox="1"/>
          <p:nvPr/>
        </p:nvSpPr>
        <p:spPr>
          <a:xfrm>
            <a:off x="1111579" y="2003260"/>
            <a:ext cx="98411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How will CIL interact with S106 Agreements?</a:t>
            </a:r>
          </a:p>
          <a:p>
            <a:endParaRPr lang="en-GB" sz="1000" dirty="0"/>
          </a:p>
          <a:p>
            <a:pPr lvl="1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Benefits of CIL to Parish Councils  </a:t>
            </a:r>
          </a:p>
          <a:p>
            <a:endParaRPr lang="en-GB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Direct control over Neighbourhood Proportion (15% - 25% where a Neighbourhood Plan is adopted)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Parishes can influence what facilities are funded in their area using the Neighbourhood Proportion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CIL money can be pooled towards one project rather than split into different types of spend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Can combine and match fund when delivering larger projects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The Parish Council must use the CIL receipts passed to it to support the development of the parish council’s area by </a:t>
            </a:r>
            <a:r>
              <a:rPr lang="en-GB" sz="1600" u="sng" dirty="0"/>
              <a:t>funding the provision, improvement, replacement, operation or maintenance of infrastructure; or anything else that is concerned with addressing the demands that development places on the area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42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e6ebe62-557b-4436-a19c-767eca2cd451}" enabled="0" method="" siteId="{ce6ebe62-557b-4436-a19c-767eca2cd4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679</Words>
  <Application>Microsoft Office PowerPoint</Application>
  <PresentationFormat>Widescreen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rates are the Council’s proposing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Development Forum  Section 106 ‘Acceleration’ Project</dc:title>
  <dc:creator>James Fisher</dc:creator>
  <cp:lastModifiedBy>Jo Keeler</cp:lastModifiedBy>
  <cp:revision>38</cp:revision>
  <cp:lastPrinted>2026-03-24T15:44:46Z</cp:lastPrinted>
  <dcterms:created xsi:type="dcterms:W3CDTF">2024-07-10T06:55:09Z</dcterms:created>
  <dcterms:modified xsi:type="dcterms:W3CDTF">2026-03-27T12:28:11Z</dcterms:modified>
</cp:coreProperties>
</file>